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Lato Light" panose="020F0302020204030203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Raleway Light" panose="020B0604020202020204" charset="0"/>
      <p:regular r:id="rId36"/>
      <p:bold r:id="rId37"/>
      <p:italic r:id="rId38"/>
      <p:boldItalic r:id="rId39"/>
    </p:embeddedFont>
    <p:embeddedFont>
      <p:font typeface="Raleway SemiBold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ja Samardzic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3B75B9-7FE7-584C-8FD3-51C1C4087EAF}" v="30" dt="2019-07-08T13:27:59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29"/>
    <p:restoredTop sz="94640"/>
  </p:normalViewPr>
  <p:slideViewPr>
    <p:cSldViewPr snapToGrid="0">
      <p:cViewPr varScale="1">
        <p:scale>
          <a:sx n="101" d="100"/>
          <a:sy n="101" d="100"/>
        </p:scale>
        <p:origin x="192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ja Samardzic" userId="S::an637952@dal.ca::02baea70-d9a7-45f1-8f44-2e001904af6b" providerId="AD" clId="Web-{C5D6B470-88CD-BF1F-1392-7F78FB4E0C7A}"/>
    <pc:docChg chg="modSld">
      <pc:chgData name="Anja Samardzic" userId="S::an637952@dal.ca::02baea70-d9a7-45f1-8f44-2e001904af6b" providerId="AD" clId="Web-{C5D6B470-88CD-BF1F-1392-7F78FB4E0C7A}" dt="2019-07-30T13:28:00.785" v="1"/>
      <pc:docMkLst>
        <pc:docMk/>
      </pc:docMkLst>
      <pc:sldChg chg="addSp delSp">
        <pc:chgData name="Anja Samardzic" userId="S::an637952@dal.ca::02baea70-d9a7-45f1-8f44-2e001904af6b" providerId="AD" clId="Web-{C5D6B470-88CD-BF1F-1392-7F78FB4E0C7A}" dt="2019-07-30T13:28:00.785" v="1"/>
        <pc:sldMkLst>
          <pc:docMk/>
          <pc:sldMk cId="0" sldId="257"/>
        </pc:sldMkLst>
        <pc:spChg chg="add del">
          <ac:chgData name="Anja Samardzic" userId="S::an637952@dal.ca::02baea70-d9a7-45f1-8f44-2e001904af6b" providerId="AD" clId="Web-{C5D6B470-88CD-BF1F-1392-7F78FB4E0C7A}" dt="2019-07-30T13:28:00.785" v="1"/>
          <ac:spMkLst>
            <pc:docMk/>
            <pc:sldMk cId="0" sldId="257"/>
            <ac:spMk id="6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98290072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98290072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982900727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982900727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902c3b90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902c3b90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982900727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982900727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982900727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982900727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8290072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98290072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982900727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982900727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8290072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98290072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8290072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8290072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02c3b90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02c3b90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8290072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8290072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8290072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8290072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8290072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8290072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8290072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82900727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98290072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98290072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82900727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82900727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9812-3D08-0241-99A8-EF863BA7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A4A9D-5D98-D046-9CD2-A578BAC0F1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2247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489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PRESENTATION TITLE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763" y="921925"/>
            <a:ext cx="2574475" cy="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1117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Author Name, Affiliation</a:t>
            </a:r>
            <a:endParaRPr sz="1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ROV: REMOTELY OPERATED VEHICLE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Saab Seaeye Falcon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Depth Rating up to 300 metres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Alternative recovery method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Film footage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Other projects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10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l="14001" r="14009"/>
          <a:stretch/>
        </p:blipFill>
        <p:spPr>
          <a:xfrm>
            <a:off x="4572000" y="0"/>
            <a:ext cx="4571996" cy="476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TRACK, CONNECT, TRANSFORM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11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786775" y="1074975"/>
            <a:ext cx="5597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Together, OTN and its collaborators are tracking oceans, connecting people and transforming knowledge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5">
            <a:alphaModFix/>
          </a:blip>
          <a:srcRect l="5325" r="5316"/>
          <a:stretch/>
        </p:blipFill>
        <p:spPr>
          <a:xfrm>
            <a:off x="1392475" y="2006750"/>
            <a:ext cx="1767852" cy="131895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/>
          <p:nvPr/>
        </p:nvSpPr>
        <p:spPr>
          <a:xfrm>
            <a:off x="1392475" y="3325699"/>
            <a:ext cx="1767900" cy="13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1451525" y="3373250"/>
            <a:ext cx="16383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TRACK</a:t>
            </a:r>
            <a:r>
              <a:rPr lang="en" sz="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br>
              <a:rPr lang="en" sz="10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Using electronic tags to track more than 225 keystone, commercially important and endangered species.</a:t>
            </a:r>
            <a:endParaRPr sz="8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3688050" y="3325699"/>
            <a:ext cx="1767900" cy="13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5983575" y="3325699"/>
            <a:ext cx="1767900" cy="13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>
            <a:spLocks noGrp="1"/>
          </p:cNvSpPr>
          <p:nvPr>
            <p:ph type="body" idx="1"/>
          </p:nvPr>
        </p:nvSpPr>
        <p:spPr>
          <a:xfrm>
            <a:off x="3732425" y="3373250"/>
            <a:ext cx="17091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r>
              <a:rPr lang="en" sz="10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br>
              <a:rPr lang="en" sz="10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Connecting infrastructure, communities, resources, researchers, policy-makers, industry, and other stakeholders at local and global scales</a:t>
            </a:r>
            <a:endParaRPr sz="800" dirty="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5983625" y="3373250"/>
            <a:ext cx="1767900" cy="11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r>
              <a:rPr lang="en" sz="10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br>
              <a:rPr lang="en" sz="10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800" dirty="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Transforming our understanding of the oceans by developing global data standards and a paradigm of collaborative research and management.</a:t>
            </a:r>
            <a:endParaRPr sz="800" dirty="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6">
            <a:alphaModFix/>
          </a:blip>
          <a:srcRect l="9716" r="9716"/>
          <a:stretch/>
        </p:blipFill>
        <p:spPr>
          <a:xfrm>
            <a:off x="3688025" y="2006750"/>
            <a:ext cx="1767849" cy="13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 rotWithShape="1">
          <a:blip r:embed="rId7">
            <a:alphaModFix/>
          </a:blip>
          <a:srcRect l="4288" r="4279"/>
          <a:stretch/>
        </p:blipFill>
        <p:spPr>
          <a:xfrm>
            <a:off x="5983625" y="2006750"/>
            <a:ext cx="1767851" cy="1318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4"/>
          <p:cNvPicPr preferRelativeResize="0"/>
          <p:nvPr/>
        </p:nvPicPr>
        <p:blipFill rotWithShape="1">
          <a:blip r:embed="rId4">
            <a:alphaModFix/>
          </a:blip>
          <a:srcRect l="3349" r="3340"/>
          <a:stretch/>
        </p:blipFill>
        <p:spPr>
          <a:xfrm>
            <a:off x="0" y="0"/>
            <a:ext cx="6648650" cy="47196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477000" y="445025"/>
            <a:ext cx="172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TRACK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6696275" y="964575"/>
            <a:ext cx="21906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American eels are one of the most endangered fishes in North America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Their story begins and (usually) ends in the Sargasso Sea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Migrate to inland waters for 10 to 25 years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Return to Sargasso Sea to spawn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Journey first tracked by OTN researchers; revealed two-phase migration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Understanding routes and migration cues will help with conservation planning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12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6858200" y="279425"/>
            <a:ext cx="2267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latin typeface="Raleway"/>
                <a:ea typeface="Raleway"/>
                <a:cs typeface="Raleway"/>
                <a:sym typeface="Raleway"/>
              </a:rPr>
              <a:t>Mysterious migrations of American eels</a:t>
            </a:r>
            <a:endParaRPr b="1">
              <a:solidFill>
                <a:srgbClr val="1FA8B7"/>
              </a:solidFill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5"/>
          <p:cNvPicPr preferRelativeResize="0"/>
          <p:nvPr/>
        </p:nvPicPr>
        <p:blipFill rotWithShape="1">
          <a:blip r:embed="rId4">
            <a:alphaModFix/>
          </a:blip>
          <a:srcRect l="3051" r="3060"/>
          <a:stretch/>
        </p:blipFill>
        <p:spPr>
          <a:xfrm>
            <a:off x="-1" y="0"/>
            <a:ext cx="6696275" cy="47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477000" y="445025"/>
            <a:ext cx="28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CONNECT</a:t>
            </a:r>
            <a:endParaRPr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6696275" y="1327388"/>
            <a:ext cx="23718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Gliders listen for baleen whale calls off the Scotian Shelf and Gulf of St. Lawrence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Capture the abundance of whale prey: zooplankton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Partnership with Canadian Wildlife Federation &amp; MEOPAR (WHaLE)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Understand migration routes and habitat use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Scientific basis to establish policy and protected habitats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Reduce accidental ship strikes and fishing gear entanglements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13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5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6858200" y="279425"/>
            <a:ext cx="22671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latin typeface="Raleway"/>
                <a:ea typeface="Raleway"/>
                <a:cs typeface="Raleway"/>
                <a:sym typeface="Raleway"/>
              </a:rPr>
              <a:t>Underwater robots tracking right whales and their prey</a:t>
            </a:r>
            <a:endParaRPr b="1">
              <a:solidFill>
                <a:srgbClr val="1FA8B7"/>
              </a:solidFill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l="7995" t="2464" b="10450"/>
          <a:stretch/>
        </p:blipFill>
        <p:spPr>
          <a:xfrm>
            <a:off x="0" y="0"/>
            <a:ext cx="6696275" cy="47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>
            <a:spLocks noGrp="1"/>
          </p:cNvSpPr>
          <p:nvPr>
            <p:ph type="title"/>
          </p:nvPr>
        </p:nvSpPr>
        <p:spPr>
          <a:xfrm>
            <a:off x="477000" y="445025"/>
            <a:ext cx="281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TRANSFORM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body" idx="1"/>
          </p:nvPr>
        </p:nvSpPr>
        <p:spPr>
          <a:xfrm>
            <a:off x="6696275" y="1017713"/>
            <a:ext cx="23718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Most Pacific salmon migrate in to the open ocean only once in their lives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Return to natal spawning grounds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Heavily targeted by fisheries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OTN is generating movement data in partnership with DFO, Indigenous peoples, ENGOs &amp; harvesters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Transforming fisheries management approaches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2921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Boosting conservation of Pacific salmon in B.C.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14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6"/>
          <p:cNvSpPr txBox="1"/>
          <p:nvPr/>
        </p:nvSpPr>
        <p:spPr>
          <a:xfrm>
            <a:off x="6858200" y="445025"/>
            <a:ext cx="2267100" cy="4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latin typeface="Raleway"/>
                <a:ea typeface="Raleway"/>
                <a:cs typeface="Raleway"/>
                <a:sym typeface="Raleway"/>
              </a:rPr>
              <a:t>First Nations Fisheries</a:t>
            </a:r>
            <a:endParaRPr b="1">
              <a:solidFill>
                <a:srgbClr val="1FA8B7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INFORMING POLICY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7"/>
          <p:cNvSpPr txBox="1">
            <a:spLocks noGrp="1"/>
          </p:cNvSpPr>
          <p:nvPr>
            <p:ph type="body" idx="1"/>
          </p:nvPr>
        </p:nvSpPr>
        <p:spPr>
          <a:xfrm>
            <a:off x="162650" y="1222825"/>
            <a:ext cx="42408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Sustainable management of emerging fisheries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1960s: Inuit communities developed Greenland halibut fishery in northern Cumberland Sound, N.U.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Divided from international fishing waters in southern portion of the Sound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Halibut populations were thought to be distinct 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OTN research showed fish were crossing north and south boundary on a seasonal basis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Management line has been moved to encompass entire Cumberland Sound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More sustainable for both the Greenland halibut population and the community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15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3EDBCCB8-5159-4941-8BC5-D874409FF2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3" r="20262"/>
          <a:stretch/>
        </p:blipFill>
        <p:spPr>
          <a:xfrm>
            <a:off x="4695900" y="0"/>
            <a:ext cx="4448100" cy="47631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OTN IN NUMBERS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8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16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9" name="Google Shape;239;p28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866975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47,500</a:t>
            </a:r>
            <a:endParaRPr sz="30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42" name="Google Shape;242;p28"/>
          <p:cNvCxnSpPr/>
          <p:nvPr/>
        </p:nvCxnSpPr>
        <p:spPr>
          <a:xfrm>
            <a:off x="943175" y="2647975"/>
            <a:ext cx="1104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8"/>
          <p:cNvSpPr txBox="1"/>
          <p:nvPr/>
        </p:nvSpPr>
        <p:spPr>
          <a:xfrm>
            <a:off x="871775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TAGGED ANIMALS TRACKED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2819600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614</a:t>
            </a:r>
            <a:endParaRPr sz="30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45" name="Google Shape;245;p28"/>
          <p:cNvCxnSpPr/>
          <p:nvPr/>
        </p:nvCxnSpPr>
        <p:spPr>
          <a:xfrm>
            <a:off x="2976800" y="2647975"/>
            <a:ext cx="556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8"/>
          <p:cNvSpPr txBox="1"/>
          <p:nvPr/>
        </p:nvSpPr>
        <p:spPr>
          <a:xfrm>
            <a:off x="2824400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SENIOR SCIENTISTS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4883075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212</a:t>
            </a:r>
            <a:endParaRPr sz="3000" dirty="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48" name="Google Shape;248;p28"/>
          <p:cNvCxnSpPr/>
          <p:nvPr/>
        </p:nvCxnSpPr>
        <p:spPr>
          <a:xfrm>
            <a:off x="4949150" y="2647975"/>
            <a:ext cx="547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8"/>
          <p:cNvSpPr txBox="1"/>
          <p:nvPr/>
        </p:nvSpPr>
        <p:spPr>
          <a:xfrm>
            <a:off x="4887875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SPECIES TRACKED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GLOBALLY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835700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75,000</a:t>
            </a:r>
            <a:endParaRPr sz="3000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51" name="Google Shape;251;p28"/>
          <p:cNvCxnSpPr/>
          <p:nvPr/>
        </p:nvCxnSpPr>
        <p:spPr>
          <a:xfrm>
            <a:off x="6911900" y="2647975"/>
            <a:ext cx="1197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28"/>
          <p:cNvSpPr txBox="1"/>
          <p:nvPr/>
        </p:nvSpPr>
        <p:spPr>
          <a:xfrm>
            <a:off x="6840500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KM COVERED BY GLIDERS</a:t>
            </a:r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4763" y="921925"/>
            <a:ext cx="2574475" cy="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/>
          <p:nvPr/>
        </p:nvSpPr>
        <p:spPr>
          <a:xfrm>
            <a:off x="562175" y="2435975"/>
            <a:ext cx="7905600" cy="16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 rotWithShape="1">
          <a:blip r:embed="rId6">
            <a:alphaModFix/>
          </a:blip>
          <a:srcRect l="781" t="11413" r="85180" b="11413"/>
          <a:stretch/>
        </p:blipFill>
        <p:spPr>
          <a:xfrm>
            <a:off x="1003275" y="2735775"/>
            <a:ext cx="1367673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8475" y="4418025"/>
            <a:ext cx="225300" cy="2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2303775" y="4365500"/>
            <a:ext cx="18987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@oceantrackingnetwork</a:t>
            </a:r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064225" y="4418025"/>
            <a:ext cx="225300" cy="2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289525" y="4365500"/>
            <a:ext cx="15906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@oceantracking</a:t>
            </a:r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5718275" y="4365500"/>
            <a:ext cx="22302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oceantrackingnetwork.org</a:t>
            </a:r>
            <a:endParaRPr sz="1000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6">
            <a:alphaModFix/>
          </a:blip>
          <a:srcRect l="14621" r="74253"/>
          <a:stretch/>
        </p:blipFill>
        <p:spPr>
          <a:xfrm>
            <a:off x="4659675" y="2698500"/>
            <a:ext cx="836403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 rotWithShape="1">
          <a:blip r:embed="rId6">
            <a:alphaModFix/>
          </a:blip>
          <a:srcRect l="27332" t="24386" r="61324" b="24381"/>
          <a:stretch/>
        </p:blipFill>
        <p:spPr>
          <a:xfrm>
            <a:off x="2370950" y="2735763"/>
            <a:ext cx="166475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6">
            <a:alphaModFix/>
          </a:blip>
          <a:srcRect l="40664" r="47583"/>
          <a:stretch/>
        </p:blipFill>
        <p:spPr>
          <a:xfrm>
            <a:off x="5734450" y="2698500"/>
            <a:ext cx="88360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6">
            <a:alphaModFix/>
          </a:blip>
          <a:srcRect l="53683" r="34564"/>
          <a:stretch/>
        </p:blipFill>
        <p:spPr>
          <a:xfrm>
            <a:off x="6962750" y="2698500"/>
            <a:ext cx="88360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6">
            <a:alphaModFix/>
          </a:blip>
          <a:srcRect l="66949" r="1323"/>
          <a:stretch/>
        </p:blipFill>
        <p:spPr>
          <a:xfrm>
            <a:off x="5460850" y="3352900"/>
            <a:ext cx="2385499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07100" y="3597925"/>
            <a:ext cx="1520000" cy="1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064CCF7A-4863-364A-9CAB-9CD61F409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0394" y="3557993"/>
            <a:ext cx="862238" cy="20693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OTN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40350" y="2191575"/>
            <a:ext cx="16461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aquatic research, data management and partnership platform headquartered at Dalhousie University in Nova Scotia, Canada.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2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5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2643650" y="2191575"/>
            <a:ext cx="16461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Since 2008, OTN has been deploying state-of-the-art ocean monitoring equipment and marine autonomous vehicles (gliders) in key aquatic locations.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96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746950" y="2191575"/>
            <a:ext cx="16461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OTN has established partnerships with a global community of stakeholders to document the movements and survival of aquatic animals in the context of changing ocean environments.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9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6819950" y="2191575"/>
            <a:ext cx="1646100" cy="20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Knowledge generated by OTN is used by scientists, managers, policy-makers, industry, Indigenous and coastal communities and the general public.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59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MISSION &amp; VISION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35500" y="1389600"/>
            <a:ext cx="40917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To inform the sustainable management of aquatic animals by providing knowledge on their movements, habitats and survival in the face of a changing global environment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Sustainable management and use of ocean resources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Engaged and informed stakeholders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Sharing resources, abilities and data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</a:t>
            </a:fld>
            <a:endParaRPr b="1" dirty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EBDA95-AA10-F94A-A762-17D43EB7C8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66" b="10652"/>
          <a:stretch/>
        </p:blipFill>
        <p:spPr>
          <a:xfrm>
            <a:off x="4816802" y="0"/>
            <a:ext cx="4327198" cy="4763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4DEE3F-F2D7-C14B-BC2A-E67837E14F04}"/>
              </a:ext>
            </a:extLst>
          </p:cNvPr>
          <p:cNvSpPr txBox="1"/>
          <p:nvPr/>
        </p:nvSpPr>
        <p:spPr>
          <a:xfrm>
            <a:off x="5968093" y="4609157"/>
            <a:ext cx="486809" cy="572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WHY TRACK?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4800600" y="1794325"/>
            <a:ext cx="42075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Fisheries management (equitable quotas; monitoring)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 of Marine Protected Areas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Impact assessment for coastal/offshore (Maritime Link; </a:t>
            </a:r>
            <a:b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tidal power)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Endangered species research (white shark, Atlantic salmon)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Wild fish interactions with farmed fish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Environmental conditions and the prediction of future animal distributions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Assess habitat repairs and fate of hatchery fish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Engagement of the public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4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892100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Filling knowledge gaps in the animal telemetry index</a:t>
            </a:r>
            <a:endParaRPr b="1"/>
          </a:p>
        </p:txBody>
      </p:sp>
      <p:pic>
        <p:nvPicPr>
          <p:cNvPr id="95" name="Google Shape;95;p16"/>
          <p:cNvPicPr preferRelativeResize="0"/>
          <p:nvPr/>
        </p:nvPicPr>
        <p:blipFill rotWithShape="1">
          <a:blip r:embed="rId4">
            <a:alphaModFix/>
          </a:blip>
          <a:srcRect l="36008"/>
          <a:stretch/>
        </p:blipFill>
        <p:spPr>
          <a:xfrm>
            <a:off x="0" y="0"/>
            <a:ext cx="4572000" cy="4763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AQUATIC ANIMALS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7"/>
          <p:cNvSpPr txBox="1">
            <a:spLocks noGrp="1"/>
          </p:cNvSpPr>
          <p:nvPr>
            <p:ph type="body" idx="1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Global food security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Billions of dollars per year in socioeconomic benefits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Structure healthy ecosystems and their resilience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Biological Essential Ocean Variables (GOOS)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Are culturally and globally significant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5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l="14001" r="14009"/>
          <a:stretch/>
        </p:blipFill>
        <p:spPr>
          <a:xfrm>
            <a:off x="4572000" y="0"/>
            <a:ext cx="4572000" cy="4763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327000" y="1074975"/>
            <a:ext cx="41724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Highly valued aquatic resources in a rapidly changing environment</a:t>
            </a:r>
            <a:endParaRPr b="1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TAG TECHNOLOGY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1"/>
          </p:nvPr>
        </p:nvSpPr>
        <p:spPr>
          <a:xfrm>
            <a:off x="4924400" y="1946725"/>
            <a:ext cx="40956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06569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New tags have advanced the concept of mobile tracking to include large aquatic animals capable of documenting interactions with their surroundings, including environmental conditions and other tagged animals.</a:t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6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892100" y="1074975"/>
            <a:ext cx="37248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 b="1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Acoustic tags, satellite tags and data loggers</a:t>
            </a:r>
            <a:endParaRPr sz="1300" b="1"/>
          </a:p>
        </p:txBody>
      </p:sp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l="18007" r="18000"/>
          <a:stretch/>
        </p:blipFill>
        <p:spPr>
          <a:xfrm>
            <a:off x="0" y="0"/>
            <a:ext cx="4572000" cy="476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72050" y="445024"/>
            <a:ext cx="8131800" cy="733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HOW TRACKING WORKS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7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355200" y="1692575"/>
            <a:ext cx="4030500" cy="2623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Acoustic tags are small transmitters that allow researchers to track aquatic animals underwater.</a:t>
            </a: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Larger animals can carry </a:t>
            </a:r>
            <a:r>
              <a:rPr lang="en" sz="1200" dirty="0" err="1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Vemco</a:t>
            </a: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 Mobile Transceivers (VMTs), which act as both transmitters and receivers. </a:t>
            </a: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Wave Gliders float on the ocean’s surface. They are emission free, propelled by wave energy and solar powered.</a:t>
            </a: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Slocum Gliders dive up and down collecting information underneath the waves. </a:t>
            </a: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 dirty="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Acoustic receivers capture animal movement data.</a:t>
            </a:r>
            <a:endParaRPr sz="12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200" y="-237804"/>
            <a:ext cx="4140001" cy="53813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1E4BE-45F7-8A40-A97B-E4C94648DF20}"/>
              </a:ext>
            </a:extLst>
          </p:cNvPr>
          <p:cNvSpPr txBox="1"/>
          <p:nvPr/>
        </p:nvSpPr>
        <p:spPr>
          <a:xfrm>
            <a:off x="4128940" y="1036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ACOUSTIC RECEIVER MOORINGS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Recovery timelines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Rollovers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Offloads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Bluetooth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Acoustic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A picture containing outdoor, sky, sport, swimming&#10;&#10;Description generated with very high confidence">
            <a:extLst>
              <a:ext uri="{FF2B5EF4-FFF2-40B4-BE49-F238E27FC236}">
                <a16:creationId xmlns:a16="http://schemas.microsoft.com/office/drawing/2014/main" id="{54779658-3CCD-433D-8018-D5467BFCF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44" b="10978"/>
          <a:stretch/>
        </p:blipFill>
        <p:spPr>
          <a:xfrm>
            <a:off x="4833601" y="1"/>
            <a:ext cx="4338669" cy="47631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GLIDERS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1"/>
          </p:nvPr>
        </p:nvSpPr>
        <p:spPr>
          <a:xfrm>
            <a:off x="4800600" y="1794325"/>
            <a:ext cx="40956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Emission-free, cost-effective, and autonomous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Remotely offloads fixed tracking stations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Provides oceanographic context and equipment to track animals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Doesn’t get sea sick!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Wave glider: wave driven, powered by solar energy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Slocum glider: buoyancy driven, powered by lithium battery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04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 dirty="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More than____ km travelled since…</a:t>
            </a:r>
            <a:endParaRPr sz="1200" dirty="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-1" y="4763150"/>
            <a:ext cx="403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9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sz="1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892100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Changing the way we study the ocean</a:t>
            </a:r>
            <a:endParaRPr b="1"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4">
            <a:alphaModFix/>
          </a:blip>
          <a:srcRect l="17869" r="17875"/>
          <a:stretch/>
        </p:blipFill>
        <p:spPr>
          <a:xfrm>
            <a:off x="0" y="0"/>
            <a:ext cx="4572000" cy="476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798</Words>
  <Application>Microsoft Office PowerPoint</Application>
  <PresentationFormat>On-screen Show (16:9)</PresentationFormat>
  <Paragraphs>139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 Light</vt:lpstr>
      <vt:lpstr>PowerPoint Presentation</vt:lpstr>
      <vt:lpstr>ABOUT OTN</vt:lpstr>
      <vt:lpstr>MISSION &amp; VISION</vt:lpstr>
      <vt:lpstr>WHY TRACK?</vt:lpstr>
      <vt:lpstr>AQUATIC ANIMALS</vt:lpstr>
      <vt:lpstr>TAG TECHNOLOGY</vt:lpstr>
      <vt:lpstr>HOW TRACKING WORKS</vt:lpstr>
      <vt:lpstr>ACOUSTIC RECEIVER MOORINGS</vt:lpstr>
      <vt:lpstr>GLIDERS</vt:lpstr>
      <vt:lpstr>ROV: REMOTELY OPERATED VEHICLE</vt:lpstr>
      <vt:lpstr>TRACK, CONNECT, TRANSFORM</vt:lpstr>
      <vt:lpstr>TRACK</vt:lpstr>
      <vt:lpstr>CONNECT</vt:lpstr>
      <vt:lpstr>TRANSFORM</vt:lpstr>
      <vt:lpstr>INFORMING POLICY</vt:lpstr>
      <vt:lpstr>OTN IN NUMBERS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Gabrielle Deveau</cp:lastModifiedBy>
  <cp:revision>8</cp:revision>
  <dcterms:modified xsi:type="dcterms:W3CDTF">2019-07-30T13:28:04Z</dcterms:modified>
</cp:coreProperties>
</file>